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58" r:id="rId3"/>
    <p:sldId id="267" r:id="rId4"/>
    <p:sldId id="269" r:id="rId5"/>
    <p:sldId id="271" r:id="rId6"/>
    <p:sldId id="268" r:id="rId7"/>
    <p:sldId id="270" r:id="rId8"/>
    <p:sldId id="272" r:id="rId9"/>
    <p:sldId id="273" r:id="rId10"/>
    <p:sldId id="266" r:id="rId11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39C"/>
    <a:srgbClr val="F8CD46"/>
    <a:srgbClr val="C8C5CA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C3829-B5F5-4883-9BEA-A392865C4DF4}" v="125" dt="2023-04-08T05:14:45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8"/>
    <p:restoredTop sz="79624" autoAdjust="0"/>
  </p:normalViewPr>
  <p:slideViewPr>
    <p:cSldViewPr snapToGrid="0" snapToObjects="1">
      <p:cViewPr varScale="1">
        <p:scale>
          <a:sx n="36" d="100"/>
          <a:sy n="36" d="100"/>
        </p:scale>
        <p:origin x="91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C426E-4C08-4EBE-9025-9DA14B701B7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540D-ADD8-4C60-95E9-CDB5181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0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sz="1000" dirty="0"/>
              <a:t>Heavy particles move significantly slower with the same kinetic energy (added heat) as light particles 0.5mv^2</a:t>
            </a:r>
          </a:p>
          <a:p>
            <a:endParaRPr lang="en-US" sz="1000" dirty="0"/>
          </a:p>
          <a:p>
            <a:r>
              <a:rPr lang="en-US" sz="1000" dirty="0"/>
              <a:t>But for rocket propulsion we only care about momentum, p=mv, so that square really hurts your efficiency </a:t>
            </a:r>
          </a:p>
          <a:p>
            <a:endParaRPr lang="en-US" sz="1000" dirty="0"/>
          </a:p>
          <a:p>
            <a:r>
              <a:rPr lang="en-US" sz="1000" dirty="0"/>
              <a:t>Using lighter propellants allows for a faster thrust for the same energy input and temperatures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8540D-ADD8-4C60-95E9-CDB51817FF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5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Euler integration to model transients in engine startup/shutdown </a:t>
            </a:r>
          </a:p>
          <a:p>
            <a:r>
              <a:rPr lang="en-US" dirty="0"/>
              <a:t>Lookup tables for gas properties</a:t>
            </a:r>
          </a:p>
          <a:p>
            <a:r>
              <a:rPr lang="en-US" dirty="0"/>
              <a:t>Convection in a pipe in the core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8540D-ADD8-4C60-95E9-CDB51817FF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7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Test ramp to mdot failure at 21 kg/s. (start 5.6kg/s 0.1s slope 1, end 17 sec)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Higher mdot in core caused friction pressure drop from 80 to 35 atm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turbine was handling high mdot fine until back-pressure reached near 20 atm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Low pressure ratio across turbine (inlet is equal to core exit </a:t>
            </a:r>
            <a:r>
              <a:rPr lang="en-US" sz="1200" dirty="0" err="1">
                <a:effectLst/>
                <a:latin typeface="Calibri" panose="020F0502020204030204" pitchFamily="34" charset="0"/>
              </a:rPr>
              <a:t>bc</a:t>
            </a:r>
            <a:r>
              <a:rPr lang="en-US" sz="1200" dirty="0">
                <a:effectLst/>
                <a:latin typeface="Calibri" panose="020F0502020204030204" pitchFamily="34" charset="0"/>
              </a:rPr>
              <a:t>/ mixer) caused decrease in torque, so the controller puts more mdot into turbine, further increasing backpressure to match </a:t>
            </a:r>
            <a:r>
              <a:rPr lang="en-US" sz="1200" dirty="0" err="1">
                <a:effectLst/>
                <a:latin typeface="Calibri" panose="020F0502020204030204" pitchFamily="34" charset="0"/>
              </a:rPr>
              <a:t>mdot_star</a:t>
            </a:r>
            <a:r>
              <a:rPr lang="en-US" sz="1200" dirty="0">
                <a:effectLst/>
                <a:latin typeface="Calibri" panose="020F050202020403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This then passed the pressure ratio &gt;1, resulting in extreme negative torque,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Lowering omega.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 controller compensates incorrectly and core pressure gets lower generating more negative torque, untill omega &lt;0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</a:rPr>
              <a:t>Then </a:t>
            </a:r>
            <a:r>
              <a:rPr lang="en-US" sz="1200" dirty="0" err="1">
                <a:effectLst/>
                <a:latin typeface="Calibri" panose="020F0502020204030204" pitchFamily="34" charset="0"/>
              </a:rPr>
              <a:t>NaN</a:t>
            </a:r>
            <a:r>
              <a:rPr lang="en-US" sz="1200" dirty="0">
                <a:effectLst/>
                <a:latin typeface="Calibri" panose="020F0502020204030204" pitchFamily="34" charset="0"/>
              </a:rPr>
              <a:t> from there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8540D-ADD8-4C60-95E9-CDB51817FF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199" y="1744950"/>
            <a:ext cx="1444775" cy="160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806698" y="4757738"/>
            <a:ext cx="187737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Thermodynamic Cycles For Nuclear Thermal Rockets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Tristan Muzzy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Neil Sullivan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Engineering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022" y="12618683"/>
            <a:ext cx="3413126" cy="10973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7C2BA6-150D-4385-B4E6-A3FD2C764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838" y="214976"/>
            <a:ext cx="7810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69C68-7D5C-FD4C-B70A-34813666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937" y="6432550"/>
            <a:ext cx="50673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216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NTP?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A755F-C0D5-DC28-2104-47109C8CA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4034310"/>
            <a:ext cx="15525136" cy="5479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A5E07-9479-2910-0138-C66060579822}"/>
              </a:ext>
            </a:extLst>
          </p:cNvPr>
          <p:cNvSpPr txBox="1"/>
          <p:nvPr/>
        </p:nvSpPr>
        <p:spPr>
          <a:xfrm>
            <a:off x="17134750" y="5426839"/>
            <a:ext cx="6544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NERVA program 1961-1973</a:t>
            </a:r>
          </a:p>
          <a:p>
            <a:endParaRPr lang="en-US" dirty="0"/>
          </a:p>
          <a:p>
            <a:r>
              <a:rPr lang="en-US" dirty="0"/>
              <a:t>Strategic Defense Initiative 1983</a:t>
            </a:r>
          </a:p>
          <a:p>
            <a:endParaRPr lang="en-US" dirty="0"/>
          </a:p>
          <a:p>
            <a:r>
              <a:rPr lang="en-US" dirty="0"/>
              <a:t>New DARPA project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71A34-C60A-4215-EDE1-1789292D8748}"/>
              </a:ext>
            </a:extLst>
          </p:cNvPr>
          <p:cNvSpPr txBox="1"/>
          <p:nvPr/>
        </p:nvSpPr>
        <p:spPr>
          <a:xfrm>
            <a:off x="293716" y="13167341"/>
            <a:ext cx="15284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https://www1.grc.nasa.gov/research-and-engineering/nuclear-thermal-propulsion-systems/</a:t>
            </a:r>
          </a:p>
        </p:txBody>
      </p:sp>
    </p:spTree>
    <p:extLst>
      <p:ext uri="{BB962C8B-B14F-4D97-AF65-F5344CB8AC3E}">
        <p14:creationId xmlns:p14="http://schemas.microsoft.com/office/powerpoint/2010/main" val="39015562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NTP better than conventional Propulsion?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D1F9E7-05ED-9BBB-8AF8-C4D0FD1D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41" y="3579972"/>
            <a:ext cx="7277997" cy="63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F43C31-ADA9-441E-955E-F6618F771ED4}"/>
              </a:ext>
            </a:extLst>
          </p:cNvPr>
          <p:cNvSpPr txBox="1"/>
          <p:nvPr/>
        </p:nvSpPr>
        <p:spPr>
          <a:xfrm>
            <a:off x="173481" y="12936508"/>
            <a:ext cx="1344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https://commons.wikimedia.org/wiki/File:Translational_motion.gif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3679F8-01A3-35F4-0FD5-2791082D4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3440" y="2818142"/>
            <a:ext cx="9995853" cy="80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6631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Chemical Rocket Cycles work?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0F41E1-447B-B2D7-EE5F-5178A2A3A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8" y="3276875"/>
            <a:ext cx="11864797" cy="6673948"/>
          </a:xfrm>
          <a:prstGeom prst="rect">
            <a:avLst/>
          </a:prstGeom>
        </p:spPr>
      </p:pic>
      <p:pic>
        <p:nvPicPr>
          <p:cNvPr id="2050" name="Picture 2" descr="rocket engine cycle, tap off engine cycle">
            <a:extLst>
              <a:ext uri="{FF2B5EF4-FFF2-40B4-BE49-F238E27FC236}">
                <a16:creationId xmlns:a16="http://schemas.microsoft.com/office/drawing/2014/main" id="{FCFB2927-7785-B7E0-D4C8-CC9DFB0F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311" y="3276876"/>
            <a:ext cx="11864797" cy="6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AD429-9703-9E4F-0342-8BF73E7DC8B9}"/>
              </a:ext>
            </a:extLst>
          </p:cNvPr>
          <p:cNvSpPr txBox="1"/>
          <p:nvPr/>
        </p:nvSpPr>
        <p:spPr>
          <a:xfrm>
            <a:off x="194541" y="12905731"/>
            <a:ext cx="12194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https://everydayastronaut.com/rocket-engine-cycles/</a:t>
            </a:r>
          </a:p>
        </p:txBody>
      </p:sp>
    </p:spTree>
    <p:extLst>
      <p:ext uri="{BB962C8B-B14F-4D97-AF65-F5344CB8AC3E}">
        <p14:creationId xmlns:p14="http://schemas.microsoft.com/office/powerpoint/2010/main" val="219464246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NTP Different?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C7236-08A7-42B3-0AAC-4BD9194E7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37" y="3162300"/>
            <a:ext cx="23202900" cy="7391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D317AA-6614-BCAF-E7D3-B6831304A288}"/>
              </a:ext>
            </a:extLst>
          </p:cNvPr>
          <p:cNvSpPr txBox="1"/>
          <p:nvPr/>
        </p:nvSpPr>
        <p:spPr>
          <a:xfrm>
            <a:off x="460057" y="12998064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https://www.istockphoto.com/vector/radioactive-warning-yellow-circle-sign-radioactivity-warning-vector-symbol-gm1202947205-345560002</a:t>
            </a:r>
          </a:p>
        </p:txBody>
      </p:sp>
    </p:spTree>
    <p:extLst>
      <p:ext uri="{BB962C8B-B14F-4D97-AF65-F5344CB8AC3E}">
        <p14:creationId xmlns:p14="http://schemas.microsoft.com/office/powerpoint/2010/main" val="286152158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99879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my code work?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E6B59-E607-4D3F-B629-7CF5CBA63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499" y="1967902"/>
            <a:ext cx="19604174" cy="1055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249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not right?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C87D1-E9F1-F2B8-ED9B-1DBFFF2BA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705" y="2853764"/>
            <a:ext cx="6799858" cy="8008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B448F-DCA4-11C0-BE30-137EF61A4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761" y="2568203"/>
            <a:ext cx="5729771" cy="85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050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can Run Transients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5095CE-F1F3-05C5-6782-6099D8A10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495" y="2846073"/>
            <a:ext cx="21780183" cy="693818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C0A43AE-9700-EFD3-B47C-4D2BE9DB4CE8}"/>
              </a:ext>
            </a:extLst>
          </p:cNvPr>
          <p:cNvSpPr/>
          <p:nvPr/>
        </p:nvSpPr>
        <p:spPr>
          <a:xfrm>
            <a:off x="4744720" y="6736080"/>
            <a:ext cx="2905760" cy="812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Slow Ramp</a:t>
            </a: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6348AD6D-D195-FFA1-EB15-AA587686874F}"/>
              </a:ext>
            </a:extLst>
          </p:cNvPr>
          <p:cNvSpPr/>
          <p:nvPr/>
        </p:nvSpPr>
        <p:spPr>
          <a:xfrm rot="1260840">
            <a:off x="12902548" y="3889446"/>
            <a:ext cx="2682240" cy="136995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Pressure Drop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61A50AC-F771-8575-F8CC-300A4F62A790}"/>
              </a:ext>
            </a:extLst>
          </p:cNvPr>
          <p:cNvSpPr/>
          <p:nvPr/>
        </p:nvSpPr>
        <p:spPr>
          <a:xfrm>
            <a:off x="13709224" y="9009606"/>
            <a:ext cx="4507656" cy="1879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Efficiency Drop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0A5CE77-EDBB-1EB3-0699-15A582E60003}"/>
              </a:ext>
            </a:extLst>
          </p:cNvPr>
          <p:cNvSpPr/>
          <p:nvPr/>
        </p:nvSpPr>
        <p:spPr>
          <a:xfrm>
            <a:off x="15148560" y="5588000"/>
            <a:ext cx="416560" cy="1270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79177A-E599-FF9A-D4BE-76B4BFE38936}"/>
              </a:ext>
            </a:extLst>
          </p:cNvPr>
          <p:cNvSpPr txBox="1"/>
          <p:nvPr/>
        </p:nvSpPr>
        <p:spPr>
          <a:xfrm>
            <a:off x="15453360" y="6211669"/>
            <a:ext cx="5312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mass into the turbine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05A0B7DF-5DA9-C9F2-11A9-9CC670DD4681}"/>
              </a:ext>
            </a:extLst>
          </p:cNvPr>
          <p:cNvSpPr/>
          <p:nvPr/>
        </p:nvSpPr>
        <p:spPr>
          <a:xfrm rot="21064175">
            <a:off x="19285999" y="8398457"/>
            <a:ext cx="2814883" cy="1360755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Pressure rise from Choke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F594762-F3F2-A498-DA66-54EB6DDEE66C}"/>
              </a:ext>
            </a:extLst>
          </p:cNvPr>
          <p:cNvSpPr/>
          <p:nvPr/>
        </p:nvSpPr>
        <p:spPr>
          <a:xfrm>
            <a:off x="13709224" y="9009606"/>
            <a:ext cx="4507656" cy="455399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Really big Efficiency drop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AF140B65-6C91-4FBE-0F9E-FCFA9B575AF3}"/>
              </a:ext>
            </a:extLst>
          </p:cNvPr>
          <p:cNvSpPr/>
          <p:nvPr/>
        </p:nvSpPr>
        <p:spPr>
          <a:xfrm>
            <a:off x="8483600" y="8707120"/>
            <a:ext cx="873760" cy="1879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4B26D1-A740-4D84-4E14-5A021F1A35A6}"/>
              </a:ext>
            </a:extLst>
          </p:cNvPr>
          <p:cNvSpPr txBox="1"/>
          <p:nvPr/>
        </p:nvSpPr>
        <p:spPr>
          <a:xfrm>
            <a:off x="9498597" y="9461093"/>
            <a:ext cx="235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Rise</a:t>
            </a:r>
          </a:p>
        </p:txBody>
      </p:sp>
      <p:pic>
        <p:nvPicPr>
          <p:cNvPr id="3074" name="Picture 2" descr="Explosion Gif Transparent Sticker - Explosion Gif Transparent - Discover &amp;  Share GIFs">
            <a:extLst>
              <a:ext uri="{FF2B5EF4-FFF2-40B4-BE49-F238E27FC236}">
                <a16:creationId xmlns:a16="http://schemas.microsoft.com/office/drawing/2014/main" id="{B5A27B27-1D70-FC5F-F793-7771A50F7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467" y="2459493"/>
            <a:ext cx="2662733" cy="21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xplosion Gif Transparent Sticker - Explosion Gif Transparent - Discover &amp;  Share GIFs">
            <a:extLst>
              <a:ext uri="{FF2B5EF4-FFF2-40B4-BE49-F238E27FC236}">
                <a16:creationId xmlns:a16="http://schemas.microsoft.com/office/drawing/2014/main" id="{412FD6B1-25D5-1138-A221-771FBA03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07" y="7191222"/>
            <a:ext cx="2662733" cy="21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xplosion Gif Transparent Sticker - Explosion Gif Transparent - Discover &amp;  Share GIFs">
            <a:extLst>
              <a:ext uri="{FF2B5EF4-FFF2-40B4-BE49-F238E27FC236}">
                <a16:creationId xmlns:a16="http://schemas.microsoft.com/office/drawing/2014/main" id="{EBE633E6-785C-68C0-BB10-7E1C1EAF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85" y="7349086"/>
            <a:ext cx="2662733" cy="21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xplosion Gif Transparent Sticker - Explosion Gif Transparent - Discover &amp;  Share GIFs">
            <a:extLst>
              <a:ext uri="{FF2B5EF4-FFF2-40B4-BE49-F238E27FC236}">
                <a16:creationId xmlns:a16="http://schemas.microsoft.com/office/drawing/2014/main" id="{412D9B1A-C846-3DD5-A0AF-490499A6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618" y="3515497"/>
            <a:ext cx="2662733" cy="21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57CC785-6F62-6E1D-E725-AF26224555C2}"/>
              </a:ext>
            </a:extLst>
          </p:cNvPr>
          <p:cNvSpPr txBox="1"/>
          <p:nvPr/>
        </p:nvSpPr>
        <p:spPr>
          <a:xfrm>
            <a:off x="101600" y="13103706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https://tenor.com/view/explosion-gif-transparent-gif-26964282</a:t>
            </a:r>
          </a:p>
        </p:txBody>
      </p:sp>
    </p:spTree>
    <p:extLst>
      <p:ext uri="{BB962C8B-B14F-4D97-AF65-F5344CB8AC3E}">
        <p14:creationId xmlns:p14="http://schemas.microsoft.com/office/powerpoint/2010/main" val="2965682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4" grpId="0"/>
      <p:bldP spid="16" grpId="0" animBg="1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F29DCE-5424-1353-0EC7-0413C6C2E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560" y="8351426"/>
            <a:ext cx="10038640" cy="319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CF96B6-0FB9-99E9-F7A9-6DDEA36B4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946" y="8351426"/>
            <a:ext cx="10038641" cy="3544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37299F-B0F9-9778-D1F6-C585503B0946}"/>
              </a:ext>
            </a:extLst>
          </p:cNvPr>
          <p:cNvSpPr txBox="1"/>
          <p:nvPr/>
        </p:nvSpPr>
        <p:spPr>
          <a:xfrm>
            <a:off x="2184400" y="2306320"/>
            <a:ext cx="101295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Engine Controls are Hard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Understanding how an engine behaves early leads to better designs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Simple Techniques can be used to make complex models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5FDDC91-B229-5CCC-67BA-41A6F2E99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183456"/>
            <a:ext cx="7810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6577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383</Words>
  <Application>Microsoft Office PowerPoint</Application>
  <PresentationFormat>Custom</PresentationFormat>
  <Paragraphs>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Coe, Michelle A - (macoe)</cp:lastModifiedBy>
  <cp:revision>24</cp:revision>
  <dcterms:created xsi:type="dcterms:W3CDTF">2017-01-13T18:50:03Z</dcterms:created>
  <dcterms:modified xsi:type="dcterms:W3CDTF">2023-04-14T18:03:18Z</dcterms:modified>
</cp:coreProperties>
</file>